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E78A29-E607-B3EF-575C-A6460F5869EE}" name="Nick Francis" initials="NF" userId="S::nf2d18@soton.ac.uk::3a2274ef-1c8c-496c-b593-d86f623273bb" providerId="AD"/>
  <p188:author id="{CD8A0F76-6E8A-4B18-EB20-F669B35570CD}" name="Georgios" initials="G" userId="02bfd8c2ce5b12f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ie Seely" userId="e46c8348-c460-475d-bb77-a8f0c70c47a0" providerId="ADAL" clId="{598C65E1-9A23-47FA-8241-8610142E3AA1}"/>
    <pc:docChg chg="undo custSel modSld">
      <pc:chgData name="Jackie Seely" userId="e46c8348-c460-475d-bb77-a8f0c70c47a0" providerId="ADAL" clId="{598C65E1-9A23-47FA-8241-8610142E3AA1}" dt="2024-02-08T14:52:18.153" v="50" actId="20577"/>
      <pc:docMkLst>
        <pc:docMk/>
      </pc:docMkLst>
      <pc:sldChg chg="modSp mod">
        <pc:chgData name="Jackie Seely" userId="e46c8348-c460-475d-bb77-a8f0c70c47a0" providerId="ADAL" clId="{598C65E1-9A23-47FA-8241-8610142E3AA1}" dt="2024-02-08T14:52:18.153" v="50" actId="20577"/>
        <pc:sldMkLst>
          <pc:docMk/>
          <pc:sldMk cId="3404935720" sldId="256"/>
        </pc:sldMkLst>
        <pc:spChg chg="mod">
          <ac:chgData name="Jackie Seely" userId="e46c8348-c460-475d-bb77-a8f0c70c47a0" providerId="ADAL" clId="{598C65E1-9A23-47FA-8241-8610142E3AA1}" dt="2024-02-08T14:52:18.153" v="50" actId="20577"/>
          <ac:spMkLst>
            <pc:docMk/>
            <pc:sldMk cId="3404935720" sldId="256"/>
            <ac:spMk id="16" creationId="{277CD20B-154E-7E1A-3678-5658DCBB41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DB16-E5DF-5160-0DB1-778610206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455CB-46F9-CBFA-04BA-E2B2B1F63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BEFEC-903B-1C49-579C-765DB31F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07614-DF43-86B3-F5D1-7281E479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1EF9-5685-39CD-5944-278F730F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13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EC2D-368C-5F7E-3753-95B02207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F3C92-E885-4CBE-B02A-0EC76BB0D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4EB0F-88EF-94E0-3870-11810D82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ECBFA-4E50-D5D9-B9C3-0327DAD3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EE5CB-2A9E-9644-A28E-48A0FA90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B036F-E28E-EE53-2B6A-3CA79412A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21E5C-76A2-9757-9399-02F32BA34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78C48-163E-055E-0F3F-9D0BA054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6A71E-E087-6349-2113-61CCC282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553BD-9261-755C-FBE4-2CFA02DB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1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121C-9B20-5B70-F3FD-9491D47E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3074-5FD2-E5BC-258C-CFA6A76FE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FDE2-9CDD-DF3E-E23D-B4B18A1F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D46A7-41AF-F29B-F791-6A47A71F1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7F614-9E9F-D6F1-59B8-929D4A311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39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6488-40E9-D291-7F0C-0210324F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7A260-7E29-9A52-2174-8482749B1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A916B-0117-40CD-041A-D9E8A1BA5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9E580-6224-E85D-D2CF-5F18C0E5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75C31-16D2-0A74-745F-431306B8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1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89AD-CAF6-E523-CA9F-FAEB1840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CFE77-DFAE-6E7D-FC67-C705CEDA0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6FF7DC-19A4-0B4C-BD32-2D6F101F6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46746-1670-A0A1-4B8C-B3AC17F2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1BCA3-02CA-2619-7FA6-480B75BF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D1495-A559-69B5-F6D7-CC89EED3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0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3781-1164-0C7F-A338-C700F20B6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56E64-EBD8-AE3C-B255-A469C6C65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417A9-3701-4148-F414-374900C51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03098-44BE-94A8-64B9-956B47D3B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1BD08-5CA7-17B7-6BEC-15C8926C1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1D577-56C8-2E13-6737-E79C1019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D834B-DE73-CF91-C0A5-79C19866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CB100-02BF-12A8-CEE5-A8E73B56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2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0820-57A1-F0B6-A2FF-5AFE0963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ECAC2-A8F4-0A04-C909-E1B4CA7D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47E7B-799A-FC46-38A8-B7674199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47869-35D5-2C85-6F27-1CA851A6A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2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00B47-3200-E667-94CF-E6181B7B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C2FCD-D9E9-E222-7B32-E4B232BA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08FB8-9BDB-D4EE-4FF1-6A1BEBB2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9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8A6B-5DD4-D36B-D3B6-01529E85D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EC7F-E3B5-0DAE-3D32-788071FF8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3F8106-9AA5-B399-6874-C24152448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3A8FB-D5A0-3227-4E6A-715E7584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702C6-0067-67D3-DAD7-EC17161E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D2E7-5EED-F5F1-474C-46A84C60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35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BBDDE-23D1-D120-0EC3-8E4B94AAF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AD8CE-045B-5AA4-FEB4-CEA4A2250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BF99E-C3C0-C2EF-6C37-072E655BA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D7F05-A858-7968-EEBD-BCC3B7A51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F323B-4972-B4A5-9C2C-BD18D8B1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3C949-FF6C-5A81-BEA8-CD9190DF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17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69266-F602-F66E-74EA-D2FA07D6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F3512-90CC-FE99-8EF2-D461221B9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E374C-F64D-6887-80CA-C04DA0192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DC72-39C3-4C75-8A37-9B7FD02F3B16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8771F-2729-5241-B57F-706F63865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6499F-5819-1954-AFB0-A69AA6080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0D6F-F80C-4873-A35A-9C0CFA96B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1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EF74A1-6C40-80FE-4B3A-F37ABDE3AE76}"/>
              </a:ext>
            </a:extLst>
          </p:cNvPr>
          <p:cNvSpPr/>
          <p:nvPr/>
        </p:nvSpPr>
        <p:spPr>
          <a:xfrm>
            <a:off x="237067" y="1104934"/>
            <a:ext cx="11751733" cy="167213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4400" dirty="0"/>
              <a:t>Volunteers needed for a study aiming to predict when coughs and colds are going to get worse.</a:t>
            </a:r>
            <a:endParaRPr lang="en-GB" sz="4400" dirty="0">
              <a:cs typeface="Calibri"/>
            </a:endParaRPr>
          </a:p>
        </p:txBody>
      </p:sp>
      <p:pic>
        <p:nvPicPr>
          <p:cNvPr id="5" name="Picture 4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86EF572A-D725-9528-304C-A817D23E32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40" y="257386"/>
            <a:ext cx="2575560" cy="563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2.png" descr="A 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5527B272-A80D-E1FF-229A-D6969D0FE43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528930" y="277331"/>
            <a:ext cx="2246630" cy="585470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865FCB-D211-543A-7DE7-7A7951D4E90E}"/>
              </a:ext>
            </a:extLst>
          </p:cNvPr>
          <p:cNvSpPr txBox="1"/>
          <p:nvPr/>
        </p:nvSpPr>
        <p:spPr>
          <a:xfrm>
            <a:off x="237068" y="2878667"/>
            <a:ext cx="1175173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 aim to create an app that can analyse voice and breathing sounds and help people with coughs and colds know whether their illness is likely to get better or worse.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B30DCC-C67F-A8A3-59A9-FBBF328C2371}"/>
              </a:ext>
            </a:extLst>
          </p:cNvPr>
          <p:cNvSpPr txBox="1"/>
          <p:nvPr/>
        </p:nvSpPr>
        <p:spPr>
          <a:xfrm>
            <a:off x="277172" y="3820885"/>
            <a:ext cx="5858933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You may qualify if you: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Are above 18 years old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Have a smartphone that can download our app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Do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not </a:t>
            </a:r>
            <a:r>
              <a:rPr lang="en-GB">
                <a:solidFill>
                  <a:schemeClr val="bg1">
                    <a:lumMod val="50000"/>
                  </a:schemeClr>
                </a:solidFill>
              </a:rPr>
              <a:t>currently have a Respiratory Tract Infection (cough or cold)</a:t>
            </a:r>
            <a:endParaRPr lang="en-GB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D3D66E-A5C6-AFE0-859F-B545FF72FFF3}"/>
              </a:ext>
            </a:extLst>
          </p:cNvPr>
          <p:cNvSpPr txBox="1"/>
          <p:nvPr/>
        </p:nvSpPr>
        <p:spPr>
          <a:xfrm>
            <a:off x="6116499" y="3826150"/>
            <a:ext cx="585893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Participation involves: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Downloading our app and filling in a consent form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Answering some questions about yourself and recording yourself speaking, breathing, coughing</a:t>
            </a:r>
            <a:endParaRPr lang="en-GB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CDF519-ECBD-C913-F3BA-4CDC64E78EBD}"/>
              </a:ext>
            </a:extLst>
          </p:cNvPr>
          <p:cNvSpPr txBox="1"/>
          <p:nvPr/>
        </p:nvSpPr>
        <p:spPr>
          <a:xfrm>
            <a:off x="237067" y="5641603"/>
            <a:ext cx="4761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FOR MORE INFORMATION:</a:t>
            </a:r>
          </a:p>
          <a:p>
            <a:r>
              <a:rPr lang="en-GB" dirty="0">
                <a:solidFill>
                  <a:srgbClr val="7030A0"/>
                </a:solidFill>
              </a:rPr>
              <a:t>Please contact the RELOAD study team,</a:t>
            </a:r>
          </a:p>
          <a:p>
            <a:r>
              <a:rPr lang="en-GB" dirty="0">
                <a:solidFill>
                  <a:srgbClr val="7030A0"/>
                </a:solidFill>
              </a:rPr>
              <a:t>Email: RELOAD_RA@soton.ac.uk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195617-44B9-BDA2-BEF4-EC397539D65C}"/>
              </a:ext>
            </a:extLst>
          </p:cNvPr>
          <p:cNvCxnSpPr>
            <a:cxnSpLocks/>
          </p:cNvCxnSpPr>
          <p:nvPr/>
        </p:nvCxnSpPr>
        <p:spPr>
          <a:xfrm>
            <a:off x="220134" y="5328269"/>
            <a:ext cx="11701442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E572B8A-63C3-6231-5CC1-ED04C2E6A6AA}"/>
              </a:ext>
            </a:extLst>
          </p:cNvPr>
          <p:cNvSpPr txBox="1"/>
          <p:nvPr/>
        </p:nvSpPr>
        <p:spPr>
          <a:xfrm>
            <a:off x="5214074" y="5643601"/>
            <a:ext cx="750197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>
                <a:solidFill>
                  <a:srgbClr val="7030A0"/>
                </a:solidFill>
              </a:rPr>
              <a:t>or visit our website </a:t>
            </a:r>
            <a:r>
              <a:rPr lang="en-GB" b="1" dirty="0">
                <a:solidFill>
                  <a:srgbClr val="7030A0"/>
                </a:solidFill>
              </a:rPr>
              <a:t>reloadstudy.co.uk</a:t>
            </a:r>
            <a:r>
              <a:rPr lang="en-GB" dirty="0">
                <a:solidFill>
                  <a:srgbClr val="7030A0"/>
                </a:solidFill>
              </a:rPr>
              <a:t>	</a:t>
            </a:r>
            <a:endParaRPr lang="en-GB" dirty="0">
              <a:solidFill>
                <a:srgbClr val="7030A0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4CAEA5-4400-BA9E-068B-42D09A9C8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904" y="138489"/>
            <a:ext cx="1670401" cy="89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77CD20B-154E-7E1A-3678-5658DCBB4123}"/>
              </a:ext>
            </a:extLst>
          </p:cNvPr>
          <p:cNvSpPr txBox="1"/>
          <p:nvPr/>
        </p:nvSpPr>
        <p:spPr>
          <a:xfrm>
            <a:off x="220134" y="6629698"/>
            <a:ext cx="74239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RELOAD Study Flyer VN2.0 30.1.24 	ERGO:</a:t>
            </a:r>
            <a:r>
              <a:rPr lang="en-GB" sz="1100"/>
              <a:t>80686       </a:t>
            </a:r>
            <a:r>
              <a:rPr lang="en-GB" sz="1100" dirty="0"/>
              <a:t>	IRAS: </a:t>
            </a:r>
            <a:r>
              <a:rPr lang="en-GB" sz="1100"/>
              <a:t>333678                       Ethics</a:t>
            </a:r>
            <a:r>
              <a:rPr lang="en-GB" sz="1100" dirty="0"/>
              <a:t>:</a:t>
            </a: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23/PR/1276</a:t>
            </a:r>
            <a:r>
              <a:rPr lang="en-GB" sz="1100" dirty="0"/>
              <a:t> </a:t>
            </a:r>
            <a:endParaRPr lang="en-US" sz="1100" dirty="0"/>
          </a:p>
        </p:txBody>
      </p:sp>
      <p:pic>
        <p:nvPicPr>
          <p:cNvPr id="3" name="Picture 2" descr="A qr code with a sound wave and a person with head logo&#10;&#10;Description automatically generated">
            <a:extLst>
              <a:ext uri="{FF2B5EF4-FFF2-40B4-BE49-F238E27FC236}">
                <a16:creationId xmlns:a16="http://schemas.microsoft.com/office/drawing/2014/main" id="{2AB4F8BD-CD44-95E6-5A85-7B37C88E32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7730" y="5479773"/>
            <a:ext cx="1353930" cy="128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3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3e3705-87b0-4d84-82fa-386a0a66d2dc" xsi:nil="true"/>
    <lcf76f155ced4ddcb4097134ff3c332f xmlns="c1617a8f-c1f3-43ef-8f7a-70e0a56bc08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DC70B76C7EB488B995BD102A08E6E" ma:contentTypeVersion="12" ma:contentTypeDescription="Create a new document." ma:contentTypeScope="" ma:versionID="7b4672c05bdaccd1aed3eb6b1bd89f3e">
  <xsd:schema xmlns:xsd="http://www.w3.org/2001/XMLSchema" xmlns:xs="http://www.w3.org/2001/XMLSchema" xmlns:p="http://schemas.microsoft.com/office/2006/metadata/properties" xmlns:ns2="c1617a8f-c1f3-43ef-8f7a-70e0a56bc082" xmlns:ns3="923e3705-87b0-4d84-82fa-386a0a66d2dc" targetNamespace="http://schemas.microsoft.com/office/2006/metadata/properties" ma:root="true" ma:fieldsID="ed7f16cd31ea23ffee82ce65527aa260" ns2:_="" ns3:_="">
    <xsd:import namespace="c1617a8f-c1f3-43ef-8f7a-70e0a56bc082"/>
    <xsd:import namespace="923e3705-87b0-4d84-82fa-386a0a66d2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617a8f-c1f3-43ef-8f7a-70e0a56bc0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e3705-87b0-4d84-82fa-386a0a66d2d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84cf9fd-9770-4568-bdc6-c0247a94d1d8}" ma:internalName="TaxCatchAll" ma:showField="CatchAllData" ma:web="923e3705-87b0-4d84-82fa-386a0a66d2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2D5181-2985-4970-9F69-B1CD43D2AAF1}">
  <ds:schemaRefs>
    <ds:schemaRef ds:uri="http://schemas.microsoft.com/office/2006/metadata/properties"/>
    <ds:schemaRef ds:uri="http://schemas.microsoft.com/office/infopath/2007/PartnerControls"/>
    <ds:schemaRef ds:uri="923e3705-87b0-4d84-82fa-386a0a66d2dc"/>
    <ds:schemaRef ds:uri="c1617a8f-c1f3-43ef-8f7a-70e0a56bc082"/>
  </ds:schemaRefs>
</ds:datastoreItem>
</file>

<file path=customXml/itemProps2.xml><?xml version="1.0" encoding="utf-8"?>
<ds:datastoreItem xmlns:ds="http://schemas.openxmlformats.org/officeDocument/2006/customXml" ds:itemID="{FE6AE1D4-0DCF-43F8-BE1A-A45E883D2F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617a8f-c1f3-43ef-8f7a-70e0a56bc082"/>
    <ds:schemaRef ds:uri="923e3705-87b0-4d84-82fa-386a0a66d2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E29D5A-154A-4C6D-A014-A33DFCAEB3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159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</dc:creator>
  <cp:lastModifiedBy>Jackie Seely</cp:lastModifiedBy>
  <cp:revision>42</cp:revision>
  <dcterms:created xsi:type="dcterms:W3CDTF">2023-06-20T11:03:51Z</dcterms:created>
  <dcterms:modified xsi:type="dcterms:W3CDTF">2024-02-08T14:52:21Z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0x010100F97DC70B76C7EB488B995BD102A08E6E</vt:lpwstr>
  </property>
  <property fmtid="{D5CDD505-2E9C-101B-9397-08002B2CF9AE}" pid="3" name="MediaServiceImageTags">
    <vt:lpwstr/>
  </property>
</Properties>
</file>